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6"/>
      <p:bold r:id="rId17"/>
      <p:italic r:id="rId18"/>
      <p:boldItalic r:id="rId19"/>
    </p:embeddedFont>
    <p:embeddedFont>
      <p:font typeface="Old Standard TT" pitchFamily="2" charset="77"/>
      <p:regular r:id="rId20"/>
      <p:bold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1"/>
  </p:normalViewPr>
  <p:slideViewPr>
    <p:cSldViewPr snapToGrid="0">
      <p:cViewPr varScale="1">
        <p:scale>
          <a:sx n="147" d="100"/>
          <a:sy n="147" d="100"/>
        </p:scale>
        <p:origin x="54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coxQHKASG60HrHtvk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Dolphin Smart Team comprising with Hatim, John, Saleha,Jasjeet, Pim and myself,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 we selected is Victoria Housing Price prediction.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742dce94f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2742dce94f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77c1a0ea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1277c1a0ea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742dce94f_3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2742dce94f_3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742dce94f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12742dce94f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C343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team Dolphin Smart comprise with Hatim, John, Saleha,Jasjeet, Pim and myself, </a:t>
            </a: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C343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topic we selected for our final project is Victoria Housing Price prediction. </a:t>
            </a: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C343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 </a:t>
            </a: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C34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 Calls were used to extract data to obtain property listing from Domain.Com</a:t>
            </a:r>
            <a:endParaRPr sz="1200">
              <a:solidFill>
                <a:srgbClr val="0C34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C34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also used government website vic.gov.au to extract Local Government Authority data. </a:t>
            </a:r>
            <a:endParaRPr sz="1200">
              <a:solidFill>
                <a:srgbClr val="0C34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i="1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42dce94f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2742dce94f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team used API calls to extract data, Python Pandas to clean the data and SQLAlechemy to create the database.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Data Visualisation  we have used Matplotlib, Seaborn, and Tableau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Tools such as Python with Sklearn, pickle, Flask were used in machine learning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develop the website, used JS, CSS, HTML, Bootstrap library etc.,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Initially we were to deploy our project in Herouku. However due to unavoidable circumstances we have now deployed our project via local machine.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742dce94f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12742dce94f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742dce94f_3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2742dce94f_3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https://giphy.com/gifs/coxQHKASG60HrHtvkt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742dce94f_3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2742dce94f_3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742dce94f_3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12742dce94f_3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42dce94f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2742dce94f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742dce94f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2742dce94f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78450" y="1770525"/>
            <a:ext cx="9009600" cy="3317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14288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450" y="1770525"/>
            <a:ext cx="9009600" cy="3317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14288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.data.vic.gov.au/dataset/victorian-electors-by-locality-postcode-and-electorat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5" y="406375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>
            <a:spLocks noGrp="1"/>
          </p:cNvSpPr>
          <p:nvPr>
            <p:ph type="ctrTitle"/>
          </p:nvPr>
        </p:nvSpPr>
        <p:spPr>
          <a:xfrm rot="-361">
            <a:off x="2157600" y="598750"/>
            <a:ext cx="5711400" cy="6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 b="1">
                <a:latin typeface="Old Standard TT"/>
                <a:ea typeface="Old Standard TT"/>
                <a:cs typeface="Old Standard TT"/>
                <a:sym typeface="Old Standard TT"/>
              </a:rPr>
              <a:t>Victoria Housing Price Prediction</a:t>
            </a:r>
            <a:endParaRPr sz="2800"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latin typeface="Old Standard TT"/>
                <a:ea typeface="Old Standard TT"/>
                <a:cs typeface="Old Standard TT"/>
                <a:sym typeface="Old Standard TT"/>
              </a:rPr>
              <a:t> Hatim M, John N, Saleha K, Pim A, Jasjeet K, Kaumudi M</a:t>
            </a:r>
            <a:endParaRPr sz="12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56025" y="1748125"/>
            <a:ext cx="9032100" cy="3328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1E1E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1E1E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rgbClr val="1E1E1E"/>
              </a:solidFill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1250" y="257075"/>
            <a:ext cx="22404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2016375" y="509863"/>
            <a:ext cx="3367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950" y="2685913"/>
            <a:ext cx="6635976" cy="14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7878" y="1811938"/>
            <a:ext cx="1681400" cy="3200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56025" y="1748125"/>
            <a:ext cx="9032100" cy="3328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1E1E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1E1E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rgbClr val="1E1E1E"/>
              </a:solidFill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/>
        </p:nvSpPr>
        <p:spPr>
          <a:xfrm>
            <a:off x="2929050" y="560300"/>
            <a:ext cx="2662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Web Component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50" y="1811200"/>
            <a:ext cx="8235249" cy="306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2" name="Google Shape;2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6925" y="193487"/>
            <a:ext cx="1351808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4825" y="1748125"/>
            <a:ext cx="9054300" cy="33504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2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200">
              <a:solidFill>
                <a:schemeClr val="accent5"/>
              </a:solidFill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2688" y="1878388"/>
            <a:ext cx="29241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>
            <a:off x="64008" y="1770525"/>
            <a:ext cx="9020700" cy="3260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202124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 b="1">
                <a:solidFill>
                  <a:srgbClr val="0C343D"/>
                </a:solidFill>
              </a:rPr>
              <a:t>Project Scope</a:t>
            </a:r>
            <a:endParaRPr sz="5600">
              <a:solidFill>
                <a:srgbClr val="0C343D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solidFill>
                  <a:srgbClr val="0C343D"/>
                </a:solidFill>
              </a:rPr>
              <a:t>The scope of this project is to create a website to predict housing prices of Victoria. The website created can be used by any buyer or an investor. We have used linear regression analysis to predict the outcome.</a:t>
            </a:r>
            <a:endParaRPr sz="5600" b="1">
              <a:solidFill>
                <a:srgbClr val="0C343D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128571"/>
              <a:buNone/>
            </a:pPr>
            <a:r>
              <a:rPr lang="en" sz="5600" b="1">
                <a:solidFill>
                  <a:srgbClr val="0C343D"/>
                </a:solidFill>
              </a:rPr>
              <a:t>Data source :</a:t>
            </a:r>
            <a:endParaRPr sz="5600" b="1">
              <a:solidFill>
                <a:srgbClr val="0C343D"/>
              </a:solidFill>
            </a:endParaRPr>
          </a:p>
          <a:p>
            <a:pPr marL="118872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ct val="100000"/>
              <a:buChar char="●"/>
            </a:pPr>
            <a:r>
              <a:rPr lang="en" sz="5600">
                <a:solidFill>
                  <a:srgbClr val="0C343D"/>
                </a:solidFill>
              </a:rPr>
              <a:t>API call from Domain.com.au to obtain  property listing data.</a:t>
            </a:r>
            <a:endParaRPr sz="5600">
              <a:solidFill>
                <a:srgbClr val="0C343D"/>
              </a:solidFill>
            </a:endParaRPr>
          </a:p>
          <a:p>
            <a:pPr marL="118872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ct val="100000"/>
              <a:buChar char="●"/>
            </a:pPr>
            <a:r>
              <a:rPr lang="en" sz="5600">
                <a:solidFill>
                  <a:srgbClr val="0C343D"/>
                </a:solidFill>
              </a:rPr>
              <a:t>LGA locality data from </a:t>
            </a:r>
            <a:r>
              <a:rPr lang="en" sz="5600" u="sng">
                <a:solidFill>
                  <a:schemeClr val="hlink"/>
                </a:solidFill>
                <a:hlinkClick r:id="rId3"/>
              </a:rPr>
              <a:t>https://discover.data.vic.gov.au/dataset/victorian-electors-by-locality-postcode-and-electorates</a:t>
            </a:r>
            <a:endParaRPr sz="56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28571"/>
              <a:buNone/>
            </a:pPr>
            <a:endParaRPr sz="5600" b="1">
              <a:solidFill>
                <a:srgbClr val="0C343D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solidFill>
                  <a:srgbClr val="0C343D"/>
                </a:solidFill>
              </a:rPr>
              <a:t>We have extracted data from the above data sources, manipulated and transformed data using different tools to visualize and predict Victoria House pricing.</a:t>
            </a:r>
            <a:endParaRPr sz="5600" b="1">
              <a:solidFill>
                <a:srgbClr val="0C343D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00" b="1" i="1">
              <a:solidFill>
                <a:srgbClr val="0C343D"/>
              </a:solidFill>
              <a:highlight>
                <a:schemeClr val="lt1"/>
              </a:highlight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/>
        </p:nvSpPr>
        <p:spPr>
          <a:xfrm>
            <a:off x="3087750" y="399875"/>
            <a:ext cx="32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1636075" y="885275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6500" y="193475"/>
            <a:ext cx="1793300" cy="12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2534575" y="640450"/>
            <a:ext cx="399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Scope &amp; Objectives</a:t>
            </a:r>
            <a:endParaRPr sz="20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2829450" y="481825"/>
            <a:ext cx="34851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4589"/>
              <a:buNone/>
            </a:pPr>
            <a:r>
              <a:rPr lang="en" sz="2300" b="1">
                <a:solidFill>
                  <a:srgbClr val="000000"/>
                </a:solidFill>
              </a:rPr>
              <a:t>Tools and Methods used </a:t>
            </a:r>
            <a:endParaRPr sz="2300" b="1">
              <a:solidFill>
                <a:srgbClr val="000000"/>
              </a:solidFill>
            </a:endParaRPr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78450" y="1770525"/>
            <a:ext cx="9009600" cy="33171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14288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182875" rIns="91425" bIns="91425" anchor="t" anchorCtr="0">
            <a:normAutofit fontScale="25000" lnSpcReduction="20000"/>
          </a:bodyPr>
          <a:lstStyle/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9029"/>
              <a:buNone/>
            </a:pPr>
            <a:r>
              <a:rPr lang="en" sz="7086" dirty="0">
                <a:solidFill>
                  <a:srgbClr val="1E1E1E"/>
                </a:solidFill>
              </a:rPr>
              <a:t>Extracting 		- 	API call</a:t>
            </a:r>
            <a:endParaRPr sz="7086" dirty="0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9029"/>
              <a:buNone/>
            </a:pPr>
            <a:r>
              <a:rPr lang="en" sz="7086" dirty="0">
                <a:solidFill>
                  <a:srgbClr val="1E1E1E"/>
                </a:solidFill>
              </a:rPr>
              <a:t>Clean the data 		- 	Python Pandas</a:t>
            </a:r>
            <a:endParaRPr sz="7086" dirty="0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9029"/>
              <a:buNone/>
            </a:pPr>
            <a:r>
              <a:rPr lang="en" sz="7086" dirty="0">
                <a:solidFill>
                  <a:srgbClr val="1E1E1E"/>
                </a:solidFill>
              </a:rPr>
              <a:t>Database creation	- 	</a:t>
            </a:r>
            <a:r>
              <a:rPr lang="en" sz="7086" dirty="0" err="1">
                <a:solidFill>
                  <a:srgbClr val="1E1E1E"/>
                </a:solidFill>
              </a:rPr>
              <a:t>SQLAlchemy</a:t>
            </a:r>
            <a:endParaRPr sz="7086" dirty="0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9029"/>
              <a:buNone/>
            </a:pPr>
            <a:r>
              <a:rPr lang="en" sz="7086" dirty="0">
                <a:solidFill>
                  <a:srgbClr val="1E1E1E"/>
                </a:solidFill>
              </a:rPr>
              <a:t>Data </a:t>
            </a:r>
            <a:r>
              <a:rPr lang="en" sz="7086" dirty="0" err="1">
                <a:solidFill>
                  <a:srgbClr val="1E1E1E"/>
                </a:solidFill>
              </a:rPr>
              <a:t>Visualisation</a:t>
            </a:r>
            <a:r>
              <a:rPr lang="en" sz="7086" dirty="0">
                <a:solidFill>
                  <a:srgbClr val="1E1E1E"/>
                </a:solidFill>
              </a:rPr>
              <a:t>	- 	Matplotlib/Seaborn/ Tableau</a:t>
            </a:r>
            <a:endParaRPr sz="7086" dirty="0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9029"/>
              <a:buNone/>
            </a:pPr>
            <a:r>
              <a:rPr lang="en" sz="7086" dirty="0">
                <a:solidFill>
                  <a:srgbClr val="1E1E1E"/>
                </a:solidFill>
              </a:rPr>
              <a:t>Machine Learning		-	Python with </a:t>
            </a:r>
            <a:r>
              <a:rPr lang="en" sz="7086" dirty="0" err="1">
                <a:solidFill>
                  <a:srgbClr val="1E1E1E"/>
                </a:solidFill>
              </a:rPr>
              <a:t>SkLearn</a:t>
            </a:r>
            <a:r>
              <a:rPr lang="en" sz="7086" dirty="0">
                <a:solidFill>
                  <a:srgbClr val="1E1E1E"/>
                </a:solidFill>
              </a:rPr>
              <a:t>, pickle, Flask </a:t>
            </a:r>
            <a:endParaRPr sz="7086" dirty="0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9029"/>
              <a:buNone/>
            </a:pPr>
            <a:r>
              <a:rPr lang="en" sz="7086" dirty="0">
                <a:solidFill>
                  <a:srgbClr val="1E1E1E"/>
                </a:solidFill>
              </a:rPr>
              <a:t>Development of Web	- 	JS,CSS,HTML, Bootstrap library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 dirty="0"/>
              <a:t>			</a:t>
            </a:r>
            <a:endParaRPr dirty="0"/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334850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9950" y="230350"/>
            <a:ext cx="2140276" cy="12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/>
        </p:nvSpPr>
        <p:spPr>
          <a:xfrm>
            <a:off x="2577350" y="525025"/>
            <a:ext cx="373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850" y="245200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343825" y="2321950"/>
            <a:ext cx="3041400" cy="25281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202124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LGA_ID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local government area and their unique identifier lga_id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PostcodeLGA -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suburb, lga and unique domain_id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VIC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listed price, sold price, rent price etc. linked to domain_id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Listings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physical property address, property type and details linked to domain_id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2162725" y="402075"/>
            <a:ext cx="4280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Modelling for PostgreSQL</a:t>
            </a:r>
            <a:endParaRPr sz="23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2025" y="301874"/>
            <a:ext cx="19162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0" y="2083000"/>
            <a:ext cx="4639226" cy="30059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360000" algn="bl" rotWithShape="0">
              <a:srgbClr val="000000">
                <a:alpha val="34901"/>
              </a:srgbClr>
            </a:outerShdw>
          </a:effectLst>
        </p:spPr>
      </p:pic>
      <p:sp>
        <p:nvSpPr>
          <p:cNvPr id="155" name="Google Shape;155;p28"/>
          <p:cNvSpPr txBox="1"/>
          <p:nvPr/>
        </p:nvSpPr>
        <p:spPr>
          <a:xfrm>
            <a:off x="5569275" y="1698100"/>
            <a:ext cx="1361700" cy="3849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ERD - Diagram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1154425" y="1737300"/>
            <a:ext cx="1008300" cy="4002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850" y="245200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1897950" y="486375"/>
            <a:ext cx="472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Transformation in Pandas</a:t>
            </a:r>
            <a:endParaRPr sz="23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0675" y="326800"/>
            <a:ext cx="1926825" cy="10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119925" y="2175525"/>
            <a:ext cx="3436200" cy="20607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202124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Roboto"/>
              <a:buChar char="●"/>
            </a:pPr>
            <a:r>
              <a:rPr lang="en" sz="1400" b="1" i="0" u="none" strike="noStrike" cap="none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Remove duplicates in datasets</a:t>
            </a:r>
            <a:endParaRPr sz="1050" b="1" i="0" u="none" strike="noStrike" cap="none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65"/>
              <a:buFont typeface="Arial"/>
              <a:buNone/>
            </a:pPr>
            <a:r>
              <a:rPr lang="en" sz="1265" b="0" i="0" u="none" strike="noStrike" cap="none">
                <a:solidFill>
                  <a:schemeClr val="lt1"/>
                </a:solidFill>
                <a:highlight>
                  <a:srgbClr val="1155CC"/>
                </a:highlight>
                <a:latin typeface="Courier New"/>
                <a:ea typeface="Courier New"/>
                <a:cs typeface="Courier New"/>
                <a:sym typeface="Courier New"/>
              </a:rPr>
              <a:t>VIC=VIC.drop_duplicates()</a:t>
            </a:r>
            <a:endParaRPr sz="1265" b="0" i="0" u="none" strike="noStrike" cap="none">
              <a:solidFill>
                <a:schemeClr val="lt1"/>
              </a:solidFill>
              <a:highlight>
                <a:srgbClr val="1155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1" i="0" u="none" strike="noStrike" cap="none">
              <a:solidFill>
                <a:srgbClr val="1E1E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Roboto"/>
              <a:buChar char="●"/>
            </a:pPr>
            <a:r>
              <a:rPr lang="en" sz="1400" b="1" i="0" u="none" strike="noStrike" cap="none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Drop ‘Not a Number’ values</a:t>
            </a:r>
            <a:endParaRPr sz="1050" b="1" i="0" u="none" strike="noStrike" cap="none">
              <a:solidFill>
                <a:srgbClr val="1E1E1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" sz="1250" b="0" i="0" u="none" strike="noStrike" cap="none">
                <a:solidFill>
                  <a:schemeClr val="lt1"/>
                </a:solidFill>
                <a:highlight>
                  <a:srgbClr val="1155CC"/>
                </a:highlight>
                <a:latin typeface="Courier New"/>
                <a:ea typeface="Courier New"/>
                <a:cs typeface="Courier New"/>
                <a:sym typeface="Courier New"/>
              </a:rPr>
              <a:t>VIC=VIC.dropna(subset=['a', 'b', 'c'], how= 'all')</a:t>
            </a:r>
            <a:endParaRPr sz="1965" b="0" i="0" u="none" strike="noStrike" cap="none">
              <a:solidFill>
                <a:schemeClr val="lt1"/>
              </a:solidFill>
              <a:highlight>
                <a:srgbClr val="1155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3675" y="2175525"/>
            <a:ext cx="5396826" cy="2641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66" name="Google Shape;166;p29"/>
          <p:cNvSpPr txBox="1"/>
          <p:nvPr/>
        </p:nvSpPr>
        <p:spPr>
          <a:xfrm>
            <a:off x="5271300" y="1707625"/>
            <a:ext cx="2723400" cy="4002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VIC dataset after data cleaning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/>
        </p:nvSpPr>
        <p:spPr>
          <a:xfrm>
            <a:off x="2222525" y="553938"/>
            <a:ext cx="405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Loading in PostgreSQL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850" y="245200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000" y="330125"/>
            <a:ext cx="1797849" cy="10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 rotWithShape="1">
          <a:blip r:embed="rId5">
            <a:alphaModFix amt="91000"/>
          </a:blip>
          <a:srcRect/>
          <a:stretch/>
        </p:blipFill>
        <p:spPr>
          <a:xfrm>
            <a:off x="1416425" y="2502125"/>
            <a:ext cx="6628526" cy="2371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75" name="Google Shape;175;p30"/>
          <p:cNvSpPr txBox="1"/>
          <p:nvPr/>
        </p:nvSpPr>
        <p:spPr>
          <a:xfrm>
            <a:off x="959500" y="1708450"/>
            <a:ext cx="7566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rgbClr val="1E1E1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 single query file was generated to create and import data into database using </a:t>
            </a:r>
            <a:r>
              <a:rPr lang="en" sz="1050" b="0" i="0" u="none" strike="noStrike" cap="none">
                <a:solidFill>
                  <a:schemeClr val="lt1"/>
                </a:solidFill>
                <a:highlight>
                  <a:srgbClr val="1155CC"/>
                </a:highlight>
                <a:latin typeface="Courier New"/>
                <a:ea typeface="Courier New"/>
                <a:cs typeface="Courier New"/>
                <a:sym typeface="Courier New"/>
              </a:rPr>
              <a:t>-- PostgreSQL database dump</a:t>
            </a:r>
            <a:endParaRPr sz="1050" b="0" i="0" u="none" strike="noStrike" cap="none">
              <a:solidFill>
                <a:schemeClr val="lt1"/>
              </a:solidFill>
              <a:highlight>
                <a:srgbClr val="1155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1E1E1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2906950" y="2069075"/>
            <a:ext cx="3513600" cy="4002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VIC dataset after loading into postgreSQL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5346" y="1841300"/>
            <a:ext cx="4648499" cy="31033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dir="60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>
            <a:off x="168100" y="1841300"/>
            <a:ext cx="4090125" cy="3103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72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84" name="Google Shape;184;p31"/>
          <p:cNvSpPr txBox="1"/>
          <p:nvPr/>
        </p:nvSpPr>
        <p:spPr>
          <a:xfrm>
            <a:off x="2297200" y="509850"/>
            <a:ext cx="4381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Visualization (Matplotlib)</a:t>
            </a:r>
            <a:endParaRPr sz="23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54375" y="301900"/>
            <a:ext cx="2064875" cy="10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000" y="2318975"/>
            <a:ext cx="3607050" cy="968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92" name="Google Shape;192;p32"/>
          <p:cNvSpPr txBox="1"/>
          <p:nvPr/>
        </p:nvSpPr>
        <p:spPr>
          <a:xfrm>
            <a:off x="1638400" y="638723"/>
            <a:ext cx="4883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Visualization (Matplotlib)</a:t>
            </a:r>
            <a:endParaRPr sz="23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4100" y="317300"/>
            <a:ext cx="1910076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9600" y="1853650"/>
            <a:ext cx="4520900" cy="31621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2340900" y="334875"/>
            <a:ext cx="37164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4589"/>
              <a:buNone/>
            </a:pPr>
            <a:r>
              <a:rPr lang="en" sz="2300" b="1">
                <a:solidFill>
                  <a:srgbClr val="000000"/>
                </a:solidFill>
              </a:rPr>
              <a:t>Data Visualisation (Tableau)</a:t>
            </a:r>
            <a:endParaRPr sz="2300" b="1">
              <a:solidFill>
                <a:srgbClr val="000000"/>
              </a:solidFill>
            </a:endParaRPr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0825" y="334875"/>
            <a:ext cx="1855576" cy="11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5" y="1725700"/>
            <a:ext cx="9087975" cy="3385269"/>
          </a:xfrm>
          <a:prstGeom prst="rect">
            <a:avLst/>
          </a:prstGeom>
          <a:noFill/>
          <a:ln w="19050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548</Words>
  <Application>Microsoft Macintosh PowerPoint</Application>
  <PresentationFormat>On-screen Show (16:9)</PresentationFormat>
  <Paragraphs>68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</vt:lpstr>
      <vt:lpstr>Old Standard TT</vt:lpstr>
      <vt:lpstr>Arial</vt:lpstr>
      <vt:lpstr>Courier New</vt:lpstr>
      <vt:lpstr>Georgia</vt:lpstr>
      <vt:lpstr>Material</vt:lpstr>
      <vt:lpstr>Material</vt:lpstr>
      <vt:lpstr>Victoria Housing Price Prediction  Hatim M, John N, Saleha K, Pim A, Jasjeet K, Kaumudi M</vt:lpstr>
      <vt:lpstr>PowerPoint Presentation</vt:lpstr>
      <vt:lpstr>Tools and Methods used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Visualisation (Tableau)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Victoria Housing Price Prediction  Hatim M, John N, Saleha K, Pim A, Jasjeet K, Kaumudi M</dc:title>
  <cp:lastModifiedBy>Kaumudi Mendis</cp:lastModifiedBy>
  <cp:revision>2</cp:revision>
  <dcterms:modified xsi:type="dcterms:W3CDTF">2022-05-03T10:15:42Z</dcterms:modified>
</cp:coreProperties>
</file>